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8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C90"/>
    <a:srgbClr val="3A927D"/>
    <a:srgbClr val="164770"/>
    <a:srgbClr val="245A4D"/>
    <a:srgbClr val="66C2AC"/>
    <a:srgbClr val="257AC1"/>
    <a:srgbClr val="14436A"/>
    <a:srgbClr val="327E6C"/>
    <a:srgbClr val="1F649D"/>
    <a:srgbClr val="62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0" y="-9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D01E9-C17A-476F-89ED-E4DB7588CFAD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881EE-DDE5-43B3-A507-EC33C0106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501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1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11.02.2011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11.02.2011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. 2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064896" cy="230425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Школьная</a:t>
            </a:r>
            <a:br>
              <a:rPr lang="ru-RU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дезадаптация</a:t>
            </a:r>
            <a:endParaRPr lang="ru-RU" sz="54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207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923" y="2708920"/>
            <a:ext cx="4893493" cy="37941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02070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48786"/>
            <a:ext cx="3907450" cy="293000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 descr="02070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44" y="3162131"/>
            <a:ext cx="4176756" cy="300027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9216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Третий период – подростковый.</a:t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Какие факторы являются ведущими?</a:t>
            </a:r>
          </a:p>
        </p:txBody>
      </p:sp>
      <p:pic>
        <p:nvPicPr>
          <p:cNvPr id="21507" name="Рисунок 4" descr="DSCF35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81650">
            <a:off x="4268892" y="1819126"/>
            <a:ext cx="4200897" cy="3163801"/>
          </a:xfrm>
          <a:noFill/>
          <a:effectLst>
            <a:softEdge rad="317500"/>
          </a:effectLst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539552" y="1556792"/>
            <a:ext cx="3529012" cy="2009061"/>
          </a:xfrm>
          <a:prstGeom prst="round2DiagRect">
            <a:avLst/>
          </a:prstGeom>
          <a:ln/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dirty="0"/>
              <a:t>Индивидуальный</a:t>
            </a:r>
          </a:p>
          <a:p>
            <a:r>
              <a:rPr lang="ru-RU" sz="2800" dirty="0"/>
              <a:t>Психический </a:t>
            </a:r>
          </a:p>
          <a:p>
            <a:r>
              <a:rPr lang="ru-RU" sz="2800" dirty="0"/>
              <a:t>Волевой</a:t>
            </a:r>
          </a:p>
          <a:p>
            <a:r>
              <a:rPr lang="ru-RU" sz="2800" dirty="0"/>
              <a:t>Семейный</a:t>
            </a:r>
          </a:p>
        </p:txBody>
      </p:sp>
      <p:pic>
        <p:nvPicPr>
          <p:cNvPr id="21509" name="Рисунок 5" descr="DSCF35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70403"/>
            <a:ext cx="4603626" cy="346610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1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типы проявлений школьной </a:t>
            </a:r>
            <a:r>
              <a:rPr lang="ru-RU" sz="3200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дезадаптации</a:t>
            </a:r>
            <a:endParaRPr lang="ru-RU" sz="3200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sz="quarter" idx="1"/>
          </p:nvPr>
        </p:nvSpPr>
        <p:spPr>
          <a:xfrm>
            <a:off x="468313" y="1700213"/>
            <a:ext cx="8218487" cy="4456112"/>
          </a:xfrm>
          <a:prstGeom prst="round2DiagRect">
            <a:avLst/>
          </a:prstGeom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Когнитивный компонент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Эмоционально – оценочный, личностный.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Поведенческий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компонент</a:t>
            </a:r>
          </a:p>
        </p:txBody>
      </p:sp>
      <p:pic>
        <p:nvPicPr>
          <p:cNvPr id="2355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073128" cy="306148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Диагностика школьной дезадаптации</a:t>
            </a: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88"/>
            <a:ext cx="8229600" cy="5227637"/>
          </a:xfrm>
          <a:prstGeom prst="round2DiagRect">
            <a:avLst/>
          </a:prstGeom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i="1" dirty="0" smtClean="0"/>
              <a:t>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Признаки истощения: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крутится, вертится за партой.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может удержать позу. Ложится головой на парту, сутулится, «стекает» по стулу.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Зевает.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Постоянно смаргивает, облизывает губы, совершает другие навязчивые движения.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Перекладывает ручку из руки в руку.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урок просит разрешения выйти в туалет.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Многократно роняет пишущие предметы.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может повторить только что заданный вопрос.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Допускает нехарактерные ошибки как в письменной, так и в устной речи.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концу урока почерк у него ухудшается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4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725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1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Признаки тревожности</a:t>
            </a:r>
            <a:br>
              <a:rPr lang="ru-RU" sz="31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1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 хорошо успевающих детей</a:t>
            </a: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229600" cy="4392488"/>
          </a:xfrm>
          <a:prstGeom prst="round2DiagRect">
            <a:avLst/>
          </a:prstGeom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боится отвечать выученный урок. Лучше отвечает с места, чем у доски. Лучше отвечает учителю наедине, нежели перед всем классом.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Плаксив или агрессивен, если ему делают замечания.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Заикается, причем ТОЛЬКО на уроке.</a:t>
            </a:r>
          </a:p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Проявляет двигательное беспокойство при ответах (теребит одежду, потирает руки, встряхивает кистями), часто смаргивает, облизывает губы во время устных ответов.</a:t>
            </a:r>
          </a:p>
        </p:txBody>
      </p:sp>
    </p:spTree>
    <p:extLst>
      <p:ext uri="{BB962C8B-B14F-4D97-AF65-F5344CB8AC3E}">
        <p14:creationId xmlns:p14="http://schemas.microsoft.com/office/powerpoint/2010/main" val="22589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229600" cy="9906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Алгоритм работы по определению причин, вызывающих трудности в учебе </a:t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 Г.И. </a:t>
            </a:r>
            <a:r>
              <a:rPr lang="ru-RU" sz="28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Вергелису</a:t>
            </a: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Л.А. Матвеевой. 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219256" cy="4167485"/>
          </a:xfrm>
          <a:prstGeom prst="round2DiagRect">
            <a:avLst/>
          </a:prstGeom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Wingdings 3" pitchFamily="18" charset="2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предварительных данных об ученике, их анализ.</a:t>
            </a:r>
          </a:p>
          <a:p>
            <a:pPr marL="514350" indent="-514350">
              <a:buFont typeface="Wingdings 3" pitchFamily="18" charset="2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с использованием методик.</a:t>
            </a:r>
          </a:p>
          <a:p>
            <a:pPr marL="514350" indent="-514350">
              <a:buFont typeface="Wingdings 3" pitchFamily="18" charset="2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Сопоставление результатов первого и второго этапов.</a:t>
            </a:r>
          </a:p>
          <a:p>
            <a:pPr marL="514350" indent="-514350">
              <a:buFont typeface="Wingdings 3" pitchFamily="18" charset="2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необходимого педагогического воздействия.</a:t>
            </a:r>
          </a:p>
          <a:p>
            <a:pPr marL="514350" indent="-514350">
              <a:buFont typeface="Wingdings 3" pitchFamily="18" charset="2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Правильное построение работы с учеником.</a:t>
            </a:r>
          </a:p>
        </p:txBody>
      </p:sp>
    </p:spTree>
    <p:extLst>
      <p:ext uri="{BB962C8B-B14F-4D97-AF65-F5344CB8AC3E}">
        <p14:creationId xmlns:p14="http://schemas.microsoft.com/office/powerpoint/2010/main" val="211770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214437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Какую информацию нужно получить у специалиста?</a:t>
            </a: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714500"/>
            <a:ext cx="8229600" cy="3786188"/>
          </a:xfrm>
          <a:prstGeom prst="round2DiagRect">
            <a:avLst/>
          </a:prstGeom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интеллектуального развития.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Особенности внимания, памяти, пространственных представлений, темпов выполнения работы.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Истощаемость.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Личностные особенности, выраженность мотивации, сферы интересов.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Исследование отношений с детьми.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749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1437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и формы нарушений при ШД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147248" cy="5160615"/>
          </a:xfrm>
          <a:prstGeom prst="round2DiagRect">
            <a:avLst/>
          </a:prstGeom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в поведении как показатель школьной дезадаптации.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гиперактивности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Снижение энергетического потенциала школьника,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Детская агрессия.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 познавательных процессов у детей и подростков.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Заболевания опорно-двигательного аппарата, мышечные (локальные) зажимы.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Левшество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леворукость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Влияние заболеваний на учебную деятельность детей и подростков.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Невротические расстройства как показатель школьной дезадаптации.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229600" cy="1071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Проявления </a:t>
            </a:r>
            <a:r>
              <a:rPr lang="ru-RU" sz="24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гиперактивности</a:t>
            </a:r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в зависимости от возраста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5616624" cy="4752528"/>
          </a:xfrm>
          <a:prstGeom prst="round2DiagRect">
            <a:avLst/>
          </a:prstGeom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Первый период.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Адаптация к начальной школе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трудом усваивает учебный стереотип, вскакивает с места.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Быстро делает задания, но неправильно и с большим количеством помарок.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Отвечает, не дослушав ответа, не может дождаться своей очереди.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8" descr="DSCF34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662498" cy="275513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9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Проявления </a:t>
            </a:r>
            <a:r>
              <a:rPr lang="ru-RU" sz="28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гиперактивности</a:t>
            </a: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в зависимости от возраста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147248" cy="4896544"/>
          </a:xfrm>
          <a:prstGeom prst="round2DiagRect">
            <a:avLst/>
          </a:prstGeom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Подростковый кризис. 6–8-е классы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Увлекается экстремальными видами спорта.</a:t>
            </a: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Хватается за многие дела, но при этом не может довести их до конца.</a:t>
            </a: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Речь сбивчива, переполнена словами-паразитами.</a:t>
            </a: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Имеет завышенную самооценку.</a:t>
            </a: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Резок и обидчив одновременно.</a:t>
            </a: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Испытывает трудности при общении с ровесниками. Если не может занять лидерских позиций – покидает компанию.</a:t>
            </a: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Легко поддается чужому негативному воздействию.</a:t>
            </a: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Непослушен дома.</a:t>
            </a: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Испытывает трудности при общении со взрослыми, наделенными властью.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2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2400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lang="ru-RU" sz="2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в форме </a:t>
            </a:r>
            <a:br>
              <a:rPr lang="ru-RU" sz="2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сниженной активности</a:t>
            </a:r>
            <a:endParaRPr lang="ru-RU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937125"/>
          </a:xfrm>
          <a:prstGeom prst="round2DiagRect">
            <a:avLst/>
          </a:prstGeom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дети пассивны.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Плохо успевают на уроках физкультуры.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 тяжело даются устные предметы.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Сделав перерыв в учебе, они могут напрочь забыть пройденное.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Неторопливы и замедленны.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чересчур осторожны.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переменах предпочитают играть в одиночку</a:t>
            </a:r>
          </a:p>
        </p:txBody>
      </p:sp>
    </p:spTree>
    <p:extLst>
      <p:ext uri="{BB962C8B-B14F-4D97-AF65-F5344CB8AC3E}">
        <p14:creationId xmlns:p14="http://schemas.microsoft.com/office/powerpoint/2010/main" val="11275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144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Относительный    вклад    основных   форм                    психоневрологических   нарушений в формирование ШД у учащихся младших классов, 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57" name="Группа 41"/>
          <p:cNvGraphicFramePr>
            <a:graphicFrameLocks noGrp="1"/>
          </p:cNvGraphicFramePr>
          <p:nvPr/>
        </p:nvGraphicFramePr>
        <p:xfrm>
          <a:off x="571500" y="1397000"/>
          <a:ext cx="8072438" cy="5187977"/>
        </p:xfrm>
        <a:graphic>
          <a:graphicData uri="http://schemas.openxmlformats.org/drawingml/2006/table">
            <a:tbl>
              <a:tblPr/>
              <a:tblGrid>
                <a:gridCol w="2017713"/>
                <a:gridCol w="2019300"/>
                <a:gridCol w="2017712"/>
                <a:gridCol w="2017713"/>
              </a:tblGrid>
              <a:tr h="1041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Формы нарушений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Среди всех детей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Среди мальчиков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Среди девочек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41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Минимальные мозговые дисфункции,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включая СДВГ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1041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Неврозы и невротические реакции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640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Неврологические заболевания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640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Психические расстройства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Всего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24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Точки риска в поведении подростков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19256" cy="4599533"/>
          </a:xfrm>
          <a:prstGeom prst="round2DiagRect">
            <a:avLst/>
          </a:prstGeom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Любопытство и стремление познать как можно больше.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Переживание «драйва».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удовольствия.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способов избавиться от скуки.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Страх перед моральной и физической расправой</a:t>
            </a:r>
          </a:p>
          <a:p>
            <a:pPr>
              <a:buFont typeface="Wingdings 3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за сопротивление влиянию.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Протест против взрослых, родителей.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Стремление снизить тревожность, вызванную неуверенностью в себе.</a:t>
            </a:r>
          </a:p>
        </p:txBody>
      </p:sp>
    </p:spTree>
    <p:extLst>
      <p:ext uri="{BB962C8B-B14F-4D97-AF65-F5344CB8AC3E}">
        <p14:creationId xmlns:p14="http://schemas.microsoft.com/office/powerpoint/2010/main" val="31660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.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Фазы подросткового кризиса</a:t>
            </a:r>
          </a:p>
        </p:txBody>
      </p:sp>
      <p:sp>
        <p:nvSpPr>
          <p:cNvPr id="33795" name="Прямоуг. 3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075240" cy="4500538"/>
          </a:xfrm>
          <a:prstGeom prst="round2DiagRect">
            <a:avLst/>
          </a:prstGeom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 3" pitchFamily="18" charset="2"/>
              <a:buNone/>
            </a:pPr>
            <a:endParaRPr lang="ru-RU" dirty="0" smtClean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Негативная (предкритическая)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Кульминационная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Посткритическую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фазу </a:t>
            </a:r>
          </a:p>
        </p:txBody>
      </p:sp>
    </p:spTree>
    <p:extLst>
      <p:ext uri="{BB962C8B-B14F-4D97-AF65-F5344CB8AC3E}">
        <p14:creationId xmlns:p14="http://schemas.microsoft.com/office/powerpoint/2010/main" val="27037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2075" tIns="46038" rIns="92075" bIns="46038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Алгоритм решения конфликтной </a:t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педагогической ситуации</a:t>
            </a:r>
          </a:p>
        </p:txBody>
      </p:sp>
      <p:sp>
        <p:nvSpPr>
          <p:cNvPr id="34819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539552" y="1628800"/>
            <a:ext cx="8280920" cy="4800600"/>
          </a:xfrm>
          <a:prstGeom prst="round2DiagRect">
            <a:avLst/>
          </a:prstGeom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>
            <a:normAutofit fontScale="92500"/>
          </a:bodyPr>
          <a:lstStyle/>
          <a:p>
            <a:pPr>
              <a:buFont typeface="Wingdings 3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«Стоп!»</a:t>
            </a:r>
          </a:p>
          <a:p>
            <a:pPr>
              <a:buFont typeface="Wingdings 3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Второй этап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 «Почему?»</a:t>
            </a:r>
          </a:p>
          <a:p>
            <a:pPr>
              <a:buFont typeface="Wingdings 3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Третий этап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«Что  я  хочу получить в результате своего педагогического воздействия?»</a:t>
            </a:r>
          </a:p>
          <a:p>
            <a:pPr>
              <a:buFont typeface="Wingdings 3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Четвертый этап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«Каким образом достичь желаемого результата?»</a:t>
            </a:r>
          </a:p>
          <a:p>
            <a:pPr>
              <a:buFont typeface="Wingdings 3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Пятый этап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 практическое действие педагога.</a:t>
            </a:r>
          </a:p>
          <a:p>
            <a:pPr>
              <a:buFont typeface="Wingdings 3" pitchFamily="18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Шестой этап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анализ педагогического воздействия.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340717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.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 строить «Я — СООБЩЕНИЕ»?</a:t>
            </a:r>
          </a:p>
        </p:txBody>
      </p:sp>
      <p:sp>
        <p:nvSpPr>
          <p:cNvPr id="35843" name="Прямоуг.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  <a:prstGeom prst="round2DiagRect">
            <a:avLst/>
          </a:prstGeom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«Когда я вижу, что ты...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когда это происходит...»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когда я сталкиваюсь с ..».</a:t>
            </a:r>
          </a:p>
          <a:p>
            <a:pPr>
              <a:buFont typeface="Wingdings 3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2.«Я чувствую...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растерянность, обиду, радость...»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 меня возникает проблема...»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«Потому что...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связи с тем, что я не могу сосредоточиться...»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ведь я собирался делать совершенно другое...»</a:t>
            </a:r>
          </a:p>
        </p:txBody>
      </p:sp>
    </p:spTree>
    <p:extLst>
      <p:ext uri="{BB962C8B-B14F-4D97-AF65-F5344CB8AC3E}">
        <p14:creationId xmlns:p14="http://schemas.microsoft.com/office/powerpoint/2010/main" val="39048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Принципы создания </a:t>
            </a:r>
            <a:b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комфортной образовательной среды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19256" cy="4455517"/>
          </a:xfrm>
          <a:prstGeom prst="round2DiagRect">
            <a:avLst/>
          </a:prstGeom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2">
                <a:shade val="60000"/>
                <a:satMod val="110000"/>
              </a:schemeClr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адаптивности образования к уровню и особенностям психофизического и личностного развития ребенка.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дифференциации и индивидуализации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2102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88913" y="476672"/>
            <a:ext cx="8388424" cy="3603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Причины школьной неуспеваемости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3563938" y="3710186"/>
            <a:ext cx="2952278" cy="51077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/>
              <a:t>Педагогические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2699792" y="3638748"/>
            <a:ext cx="3389859" cy="510778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/>
              <a:t>Социально-бытовые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3276600" y="3644900"/>
            <a:ext cx="2813050" cy="5032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/>
              <a:t>Физиологические </a:t>
            </a: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3348038" y="4292600"/>
            <a:ext cx="2741612" cy="50482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Психологические</a:t>
            </a:r>
          </a:p>
        </p:txBody>
      </p:sp>
    </p:spTree>
    <p:extLst>
      <p:ext uri="{BB962C8B-B14F-4D97-AF65-F5344CB8AC3E}">
        <p14:creationId xmlns:p14="http://schemas.microsoft.com/office/powerpoint/2010/main" val="12753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8316E-6 L -0.29913 -0.314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15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20259E-6 L -0.1184 -0.172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86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8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47549E-8 L 0.09045 -0.0469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-23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82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59112E-6 L 0.2835 -0.015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3" grpId="0" animBg="1"/>
      <p:bldP spid="8203" grpId="1" animBg="1"/>
      <p:bldP spid="8203" grpId="2" animBg="1"/>
      <p:bldP spid="8205" grpId="0" animBg="1"/>
      <p:bldP spid="8205" grpId="1" animBg="1"/>
      <p:bldP spid="8205" grpId="2" animBg="1"/>
      <p:bldP spid="8207" grpId="0" animBg="1"/>
      <p:bldP spid="8207" grpId="1" animBg="1"/>
      <p:bldP spid="8207" grpId="2" animBg="1"/>
      <p:bldP spid="8209" grpId="0" animBg="1"/>
      <p:bldP spid="8209" grpId="1" animBg="1"/>
      <p:bldP spid="8209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AutoShape 6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2520950" cy="579438"/>
          </a:xfrm>
          <a:prstGeom prst="flowChartAlternateProcess">
            <a:avLst/>
          </a:prstGeom>
          <a:solidFill>
            <a:srgbClr val="CC99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smtClean="0"/>
              <a:t>Педагогические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250825" y="5810925"/>
            <a:ext cx="3169047" cy="919401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Социально-бытовые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5794375" y="333375"/>
            <a:ext cx="3025775" cy="5032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/>
              <a:t>Физиологические 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6156176" y="6021388"/>
            <a:ext cx="2808437" cy="504825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/>
              <a:t>Психологические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08175" y="202778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недостатки преподавания отдельных предметов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неблагополучные условия жизни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болезни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особенности развития внимания, памяти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общая слабость здоровья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недостойное поведение родителей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пробелы в знаниях за предыдущие  годы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979613" y="2060575"/>
            <a:ext cx="64087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материальная обеспеченность семьи </a:t>
            </a:r>
          </a:p>
          <a:p>
            <a:pPr>
              <a:buFontTx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недостаточный уровень развития речи</a:t>
            </a:r>
          </a:p>
          <a:p>
            <a:pPr>
              <a:buFontTx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инфекционные  болезни</a:t>
            </a:r>
          </a:p>
          <a:p>
            <a:pPr>
              <a:buFontTx/>
              <a:buChar char="•"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познавательных интересов</a:t>
            </a:r>
          </a:p>
          <a:p>
            <a:pPr>
              <a:buFontTx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отсутствие домашнего режима</a:t>
            </a:r>
          </a:p>
          <a:p>
            <a:pPr>
              <a:buFontTx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узость кругозора</a:t>
            </a:r>
          </a:p>
          <a:p>
            <a:pPr>
              <a:buFontTx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болезни нервной системы</a:t>
            </a:r>
          </a:p>
          <a:p>
            <a:pPr>
              <a:buFontTx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неправильный перевод в следующий класс</a:t>
            </a:r>
          </a:p>
        </p:txBody>
      </p:sp>
    </p:spTree>
    <p:extLst>
      <p:ext uri="{BB962C8B-B14F-4D97-AF65-F5344CB8AC3E}">
        <p14:creationId xmlns:p14="http://schemas.microsoft.com/office/powerpoint/2010/main" val="1455234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9687 -0.15723 " pathEditMode="relative" ptsTypes="AA">
                                      <p:cBhvr>
                                        <p:cTn id="25" dur="20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8889 0.47191 " pathEditMode="relative" ptsTypes="AA">
                                      <p:cBhvr>
                                        <p:cTn id="29" dur="2000" fill="hold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4097 -0.25156 " pathEditMode="relative" ptsTypes="AA">
                                      <p:cBhvr>
                                        <p:cTn id="33" dur="2000" fill="hold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46821E-6 L 0.24063 0.3981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19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46821E-6 L 0.40399 -0.296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1" y="-14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4624E-7 L -0.19306 0.2464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12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9688 -0.37758 " pathEditMode="relative" ptsTypes="AA">
                                      <p:cBhvr>
                                        <p:cTn id="49" dur="2000" fill="hold"/>
                                        <p:tgtEl>
                                          <p:spTgt spid="14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65896E-6 L -0.20399 0.4115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20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4624E-7 L 0.31146 0.4406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22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46821E-6 L 0.3875 -0.1701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4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8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46821E-6 L 0.14409 0.2994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4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14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4624E-7 L -0.2052 0.1921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65896E-6 L 0.4408 0.1581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4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7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0.34566 -0.3056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4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15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1387E-6 L -0.21354 -0.381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4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19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 animBg="1"/>
      <p:bldP spid="14344" grpId="0" animBg="1"/>
      <p:bldP spid="14345" grpId="0" animBg="1"/>
      <p:bldP spid="14346" grpId="0" animBg="1"/>
      <p:bldP spid="1434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6" descr="DSCF34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177034" cy="314894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80920" cy="3312120"/>
          </a:xfrm>
          <a:prstGeom prst="round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 algn="just" eaLnBrk="1" hangingPunct="1"/>
            <a:r>
              <a:rPr lang="ru-RU" sz="2400" b="1" dirty="0" smtClean="0">
                <a:solidFill>
                  <a:srgbClr val="C00000"/>
                </a:solidFill>
              </a:rPr>
              <a:t>   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ШКОЛЬНАЯ ДЕЗАДАПТАЦИЯ 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 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это социально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психологический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процесс отклонений в развитии способностей ребенка к успешному овладению знаниями, умениями активного общения и взаимодействия в продуктивной коллективной учебной деятельности, т.е. это нарушение системы отношений ребенка с собой, с другими  и с миром. </a:t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7" descr="DSCF34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34069"/>
            <a:ext cx="3975993" cy="299507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5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Анкетирование учителей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29600" cy="3937992"/>
          </a:xfrm>
          <a:prstGeom prst="round2Diag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3">
                <a:shade val="60000"/>
                <a:satMod val="110000"/>
              </a:schemeClr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Здоровье (34%);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Семейные проблемы (32%);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Низкая самооценка (16%);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Тревожность (18%);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Педагогическая запущенность (24%);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Сложность программы (16,5%)</a:t>
            </a:r>
          </a:p>
        </p:txBody>
      </p:sp>
    </p:spTree>
    <p:extLst>
      <p:ext uri="{BB962C8B-B14F-4D97-AF65-F5344CB8AC3E}">
        <p14:creationId xmlns:p14="http://schemas.microsoft.com/office/powerpoint/2010/main" val="5881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Анкетирование родителей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075240" cy="3672408"/>
          </a:xfrm>
          <a:prstGeom prst="round2Diag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3">
                <a:shade val="60000"/>
                <a:satMod val="110000"/>
              </a:schemeClr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Неинтересное преподавание предмета – 36%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Лень ребенка – 32%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Недостаток внимания детей – 28 %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индивидуального подхода – 24%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Большие учебные нагрузки – 24%</a:t>
            </a:r>
          </a:p>
        </p:txBody>
      </p:sp>
    </p:spTree>
    <p:extLst>
      <p:ext uri="{BB962C8B-B14F-4D97-AF65-F5344CB8AC3E}">
        <p14:creationId xmlns:p14="http://schemas.microsoft.com/office/powerpoint/2010/main" val="323254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Анкетирование психологов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075240" cy="4311501"/>
          </a:xfrm>
          <a:prstGeom prst="round2Diag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3">
                <a:shade val="60000"/>
                <a:satMod val="110000"/>
              </a:schemeClr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Амбиции родителей – 30%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Незрелость психических функций у детей -28%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Недостаточный учет индивидуальных особенностей учащихся – 28 %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здоровья детей – 20 %</a:t>
            </a:r>
          </a:p>
        </p:txBody>
      </p:sp>
    </p:spTree>
    <p:extLst>
      <p:ext uri="{BB962C8B-B14F-4D97-AF65-F5344CB8AC3E}">
        <p14:creationId xmlns:p14="http://schemas.microsoft.com/office/powerpoint/2010/main" val="41974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Факторы, влияющие на развитие </a:t>
            </a:r>
            <a:b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школьной дезадаптации</a:t>
            </a:r>
            <a:endParaRPr lang="ru-RU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8003232" cy="4455517"/>
          </a:xfrm>
          <a:prstGeom prst="round2Diag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3">
                <a:shade val="60000"/>
                <a:satMod val="110000"/>
              </a:schemeClr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Индивидуальный фактор.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Соматический фактор.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Психолого-педагогический фактор.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Коррекционно-профилактический фактор.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Семейный фактор.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Средовой фактор.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Социальный фактор.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Психический фактор.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Психологический фактор. 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908050"/>
            <a:ext cx="8229600" cy="108108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1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 проявляется школьная дезадаптация </a:t>
            </a:r>
            <a:r>
              <a:rPr lang="ru-RU" sz="31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  поступлении </a:t>
            </a:r>
            <a:r>
              <a:rPr lang="ru-RU" sz="31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ребенка в школу?</a:t>
            </a:r>
            <a: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755575" y="2204864"/>
            <a:ext cx="7902649" cy="4089574"/>
          </a:xfrm>
          <a:prstGeom prst="round2Diag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3">
                <a:shade val="60000"/>
                <a:satMod val="110000"/>
              </a:schemeClr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не может контролировать свои эмоции и свое поведение.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не вовлечен в жизнь класса.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может проконтролировать правильность выполнения задания, детали оформления работы.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Неспособен найти разрешение из создавшихся учебных проблем.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Тревожен на фоне хорошей успеваемости.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Школьный невроз </a:t>
            </a:r>
          </a:p>
        </p:txBody>
      </p:sp>
    </p:spTree>
    <p:extLst>
      <p:ext uri="{BB962C8B-B14F-4D97-AF65-F5344CB8AC3E}">
        <p14:creationId xmlns:p14="http://schemas.microsoft.com/office/powerpoint/2010/main" val="240875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Второй период  – переход из начальной школы  в   среднюю 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sz="quarter" idx="1"/>
          </p:nvPr>
        </p:nvSpPr>
        <p:spPr>
          <a:xfrm>
            <a:off x="539552" y="1412875"/>
            <a:ext cx="8158361" cy="4850163"/>
          </a:xfrm>
          <a:prstGeom prst="round2Diag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 prst="slope"/>
            <a:bevelB h="25400"/>
            <a:contourClr>
              <a:schemeClr val="accent3">
                <a:shade val="60000"/>
                <a:satMod val="110000"/>
              </a:schemeClr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Индивидуальный фактор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Психолого –педагогический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Средовой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Психический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484" name="Рисунок 6" descr="DSCF3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92" y="2687960"/>
            <a:ext cx="4745799" cy="357507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8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36265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10362654</Template>
  <TotalTime>0</TotalTime>
  <Words>1053</Words>
  <Application>Microsoft Office PowerPoint</Application>
  <PresentationFormat>Экран (4:3)</PresentationFormat>
  <Paragraphs>208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10362654</vt:lpstr>
      <vt:lpstr>Школьная   дезадаптация</vt:lpstr>
      <vt:lpstr>                    Относительный    вклад    основных   форм                    психоневрологических   нарушений в формирование ШД у учащихся младших классов, % . </vt:lpstr>
      <vt:lpstr>    ШКОЛЬНАЯ ДЕЗАДАПТАЦИЯ   –   это социально – психологический процесс отклонений в развитии способностей ребенка к успешному овладению знаниями, умениями активного общения и взаимодействия в продуктивной коллективной учебной деятельности, т.е. это нарушение системы отношений ребенка с собой, с другими  и с миром.  </vt:lpstr>
      <vt:lpstr>Анкетирование учителей</vt:lpstr>
      <vt:lpstr>Анкетирование родителей</vt:lpstr>
      <vt:lpstr>Анкетирование психологов</vt:lpstr>
      <vt:lpstr>Факторы, влияющие на развитие  школьной дезадаптации</vt:lpstr>
      <vt:lpstr> Как проявляется школьная дезадаптация при  поступлении ребенка в школу?  </vt:lpstr>
      <vt:lpstr>Второй период  – переход из начальной школы  в   среднюю </vt:lpstr>
      <vt:lpstr>Третий период – подростковый. Какие факторы являются ведущими?</vt:lpstr>
      <vt:lpstr>Основные типы проявлений школьной дезадаптации</vt:lpstr>
      <vt:lpstr>Диагностика школьной дезадаптации </vt:lpstr>
      <vt:lpstr>  Признаки тревожности  у хорошо успевающих детей. </vt:lpstr>
      <vt:lpstr>Алгоритм работы по определению причин, вызывающих трудности в учебе  по Г.И. Вергелису, Л.А. Матвеевой. </vt:lpstr>
      <vt:lpstr>Какую информацию нужно получить у специалиста? </vt:lpstr>
      <vt:lpstr>Виды и формы нарушений при ШД</vt:lpstr>
      <vt:lpstr>Проявления гиперактивности  в зависимости от возраста</vt:lpstr>
      <vt:lpstr>Проявления гиперактивности  в зависимости от возраста</vt:lpstr>
      <vt:lpstr>Дезадаптация в форме  сниженной активности</vt:lpstr>
      <vt:lpstr>Точки риска в поведении подростков</vt:lpstr>
      <vt:lpstr>Фазы подросткового кризиса</vt:lpstr>
      <vt:lpstr>Алгоритм решения конфликтной  педагогической ситуации</vt:lpstr>
      <vt:lpstr>Как строить «Я — СООБЩЕНИЕ»?</vt:lpstr>
      <vt:lpstr>Принципы создания  комфортной образовательной среды</vt:lpstr>
      <vt:lpstr>Причины школьной неуспеваемости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2011-02-10T22:23:39Z</dcterms:created>
  <dcterms:modified xsi:type="dcterms:W3CDTF">2011-02-11T08:52:42Z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TC103626541049</vt:lpwstr>
  </property>
</Properties>
</file>