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4" r:id="rId4"/>
    <p:sldId id="294" r:id="rId5"/>
    <p:sldId id="295" r:id="rId6"/>
    <p:sldId id="299" r:id="rId7"/>
    <p:sldId id="262" r:id="rId8"/>
    <p:sldId id="263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1" r:id="rId18"/>
    <p:sldId id="292" r:id="rId19"/>
    <p:sldId id="293" r:id="rId20"/>
    <p:sldId id="297" r:id="rId21"/>
    <p:sldId id="296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>
        <p:scale>
          <a:sx n="57" d="100"/>
          <a:sy n="57" d="100"/>
        </p:scale>
        <p:origin x="-84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t>11.02.2011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2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51132" y="992640"/>
            <a:ext cx="8496943" cy="360098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Интегрированное обучение.  </a:t>
            </a:r>
            <a:endParaRPr lang="ru-RU" sz="4400" b="1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4400" b="1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с детьми ОВЗ</a:t>
            </a:r>
            <a:r>
              <a:rPr lang="ru-RU" sz="44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lnSpc>
                <a:spcPct val="150000"/>
              </a:lnSpc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197877"/>
            <a:ext cx="4146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СЕМИНАРА: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9430" y="704008"/>
            <a:ext cx="7772400" cy="1371600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1.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социального характера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88126" y="2213738"/>
            <a:ext cx="8241536" cy="4239598"/>
          </a:xfrm>
          <a:prstGeom prst="round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pPr marL="533400" indent="-533400"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Дата и место рождения</a:t>
            </a:r>
          </a:p>
          <a:p>
            <a:pPr marL="533400" indent="-533400"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</a:t>
            </a:r>
          </a:p>
          <a:p>
            <a:pPr marL="533400" indent="-533400"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семьи</a:t>
            </a:r>
          </a:p>
          <a:p>
            <a:pPr marL="533400" indent="-533400"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Жилищные условия</a:t>
            </a:r>
          </a:p>
          <a:p>
            <a:pPr marL="533400" indent="-533400"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Материальная обеспеченность семьи</a:t>
            </a:r>
          </a:p>
          <a:p>
            <a:pPr marL="533400" indent="-533400"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Пребывание в детских учреждениях </a:t>
            </a:r>
          </a:p>
          <a:p>
            <a:pPr marL="533400" indent="-533400" algn="just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наименование и вид (ясли, сад, интернат и т.д.)</a:t>
            </a:r>
          </a:p>
          <a:p>
            <a:pPr marL="533400" indent="-533400" algn="just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пребывания</a:t>
            </a:r>
          </a:p>
        </p:txBody>
      </p:sp>
    </p:spTree>
    <p:extLst>
      <p:ext uri="{BB962C8B-B14F-4D97-AF65-F5344CB8AC3E}">
        <p14:creationId xmlns:p14="http://schemas.microsoft.com/office/powerpoint/2010/main" val="9125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2565" y="700833"/>
            <a:ext cx="7886130" cy="575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42082" y="609600"/>
            <a:ext cx="7513364" cy="1235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2.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Медицинские данные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769430" y="2033736"/>
            <a:ext cx="7772400" cy="441960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ПМПК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Опорно-двигательный аппарат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Зрение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Слух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Хронические заболевания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Неврология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о текущем лечении</a:t>
            </a:r>
          </a:p>
        </p:txBody>
      </p:sp>
    </p:spTree>
    <p:extLst>
      <p:ext uri="{BB962C8B-B14F-4D97-AF65-F5344CB8AC3E}">
        <p14:creationId xmlns:p14="http://schemas.microsoft.com/office/powerpoint/2010/main" val="4319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2565" y="700833"/>
            <a:ext cx="7886130" cy="575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9095" y="695671"/>
            <a:ext cx="7814078" cy="1293169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3.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информация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54049" y="2204864"/>
            <a:ext cx="7637220" cy="4248472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Общая моторика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Мелкая моторика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произвольность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концентрация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устойчивость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переключаемость</a:t>
            </a:r>
          </a:p>
        </p:txBody>
      </p:sp>
    </p:spTree>
    <p:extLst>
      <p:ext uri="{BB962C8B-B14F-4D97-AF65-F5344CB8AC3E}">
        <p14:creationId xmlns:p14="http://schemas.microsoft.com/office/powerpoint/2010/main" val="6175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2565" y="700833"/>
            <a:ext cx="7886130" cy="575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826294" y="704008"/>
            <a:ext cx="7772400" cy="1371600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3.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информация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826294" y="2204864"/>
            <a:ext cx="7772400" cy="4195936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rgbClr val="0033CC"/>
              </a:buClr>
              <a:buFont typeface="Wingdings" pitchFamily="2" charset="2"/>
              <a:buAutoNum type="arabicParenR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Восприятие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зрительное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слуховое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AutoNum type="arabicParenR" startAt="5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Память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кратковременная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долговременная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AutoNum type="arabicParenR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наглядно-образное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словесно-логическое</a:t>
            </a:r>
          </a:p>
        </p:txBody>
      </p:sp>
    </p:spTree>
    <p:extLst>
      <p:ext uri="{BB962C8B-B14F-4D97-AF65-F5344CB8AC3E}">
        <p14:creationId xmlns:p14="http://schemas.microsoft.com/office/powerpoint/2010/main" val="2249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2565" y="700833"/>
            <a:ext cx="7886130" cy="575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46103" y="2217828"/>
            <a:ext cx="7869857" cy="4195936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rgbClr val="0033CC"/>
              </a:buClr>
              <a:buFont typeface="Wingdings" pitchFamily="2" charset="2"/>
              <a:buAutoNum type="arabicParenR" startAt="7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Пространственно-временные представления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AutoNum type="arabicParenR" startAt="7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Темп работы, работоспособность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AutoNum type="arabicParenR" startAt="7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Обучаемость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восприимчивость к помощи;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способность переноса на аналогичные задания;</a:t>
            </a: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826294" y="704008"/>
            <a:ext cx="7772400" cy="1371600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3.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17234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2565" y="700833"/>
            <a:ext cx="7886130" cy="575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712565" y="2204864"/>
            <a:ext cx="7886129" cy="3979912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rgbClr val="0033CC"/>
              </a:buClr>
              <a:buFont typeface="Wingdings" pitchFamily="2" charset="2"/>
              <a:buAutoNum type="arabicParenR" startAt="10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Общая характеристика учебной деятельности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AutoNum type="arabicParenR" startAt="10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речевого развития</a:t>
            </a:r>
          </a:p>
          <a:p>
            <a:pPr marL="609600" indent="-609600">
              <a:buClr>
                <a:srgbClr val="0033CC"/>
              </a:buClr>
              <a:buFont typeface="Wingdings" pitchFamily="2" charset="2"/>
              <a:buAutoNum type="arabicParenR" startAt="10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Эмоционально-личностные особенности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826294" y="704008"/>
            <a:ext cx="77724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3.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9803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2565" y="700833"/>
            <a:ext cx="7886130" cy="575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64380" y="2276872"/>
            <a:ext cx="7834313" cy="4123928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AutoNum type="arabicParenR" startAt="13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учебных навыков</a:t>
            </a:r>
          </a:p>
          <a:p>
            <a:pPr marL="0" indent="0">
              <a:lnSpc>
                <a:spcPct val="90000"/>
              </a:lnSpc>
              <a:buClr>
                <a:srgbClr val="0033CC"/>
              </a:buCl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rgbClr val="0033CC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понятия числа, числовой последовательности</a:t>
            </a:r>
          </a:p>
          <a:p>
            <a:pPr algn="just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вычислительные навыки</a:t>
            </a:r>
          </a:p>
          <a:p>
            <a:pPr algn="just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навык решения задач</a:t>
            </a:r>
          </a:p>
          <a:p>
            <a:pPr algn="just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характерные ошибки</a:t>
            </a:r>
          </a:p>
          <a:p>
            <a:pPr marL="0" indent="0">
              <a:lnSpc>
                <a:spcPct val="90000"/>
              </a:lnSpc>
              <a:buClr>
                <a:srgbClr val="0033CC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ЯЗЫК: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навык каллиграфического письма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навык орфографического письма под диктовку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списывание текста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характерные ошибки</a:t>
            </a:r>
          </a:p>
          <a:p>
            <a:pPr marL="0" indent="0">
              <a:lnSpc>
                <a:spcPct val="90000"/>
              </a:lnSpc>
              <a:buClr>
                <a:srgbClr val="0033CC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ЧТЕНИЕ: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 чтения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темп чтения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понимание прочитанного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навыки работы с текстом</a:t>
            </a:r>
          </a:p>
          <a:p>
            <a:pPr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характерные ошибки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6294" y="704008"/>
            <a:ext cx="77724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3.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5510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497" y="704008"/>
            <a:ext cx="7886130" cy="575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172" y="709127"/>
            <a:ext cx="7689212" cy="671683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коррекционных занятий: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19095" y="1615569"/>
            <a:ext cx="8110537" cy="4774073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Коррекция отклонений в развитии познавательной сферы и речи;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уровня общего развития учащегося;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Восполнение пробелов предшествующего развития и обучения;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недостаточно освоенных учебных умений и навыков;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восприятию трудных тем учебной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4994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497" y="704008"/>
            <a:ext cx="7886130" cy="575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903063" y="707978"/>
            <a:ext cx="7540563" cy="920822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и учебно-методические комплекты для детей с задержкой психического развития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619095" y="1772816"/>
            <a:ext cx="8110567" cy="4489872"/>
          </a:xfrm>
          <a:prstGeom prst="snip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Программы по математике для 5-9 классов коррекционно-развивающего обучения. Калининград,2005г.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Программы составлены Виноградовой Н.А.,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завкабинетом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математики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КОИПКиПРО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рекомендованы кабинетом коррекционной педагогики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КОИПКиПРО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работы педагогов с детьми, с ограниченными возможностями здоровья (в частности, имеющих задержку психического развития).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формирование практически значимых знаний и умений; интенсивное интеллектуальное развитие средствами математики на материале, отвечающем особенностям и возможностям данной категории учащихся.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8251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497" y="704008"/>
            <a:ext cx="7886130" cy="575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903063" y="707978"/>
            <a:ext cx="7540563" cy="848814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и учебно-методические комплекты для детей с задержкой психического развития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19095" y="1772816"/>
            <a:ext cx="8110567" cy="4489872"/>
          </a:xfrm>
          <a:prstGeom prst="snip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по русскому языку для 5-9 классов коррекционно-развивающего обучения. Калининград, 2005 г.</a:t>
            </a:r>
          </a:p>
          <a:p>
            <a:pPr marL="457200" lvl="1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Рекомендуемые программы представляют собой практический курс русского языка для учащихся 5-9 классов, обучающихся в специальных (коррекционных) общеобразовательных учреждениях (классах)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вида, а также в классах интегрированного обучения образовательных школ. Программы составлены в соответствии  с материалами учебников следующих авторов: М.Т. Баранов, Л.Т. Григорян, ИИ.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Кулибаба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Т.А.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Ладыженская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Л.Л.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Тростснцова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разработаны Сидоренко Г.Ф., научным сотрудником МИПКРО, учителями школы-лаборатории № 196 г. Москвы Черченко Л.Л. (5-7 класс), Барановой М.И. (8-9 класс) и рекомендованы Комитетом образования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30946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41046" y="303662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8131427" cy="4648219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Причины введения интегрированного обучения. Папаш И. А., учитель – дефектолог.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Методы работы с детьми ОВЗ.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Папаш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И. А., учитель – дефектолог.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Школьная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учащихся. Шульженко В. 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4048" y="711895"/>
            <a:ext cx="7511879" cy="715122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29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496" y="1772816"/>
            <a:ext cx="8172165" cy="4683695"/>
          </a:xfrm>
          <a:prstGeom prst="round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1.Объяснять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 по принципу от частного к общему.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2.Материал разбить на отдельные информационные куски и давать по мере усвоения.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3.Объсснение нового материала проводить много раз в разных вариантах.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4.Использовать наглядность в полном объёме.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5.Организовывать индивидуальные дополнительные занятия для детей имеющих пробелы в знаниях.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6.Вести объяснение нового материала с опорой на все анализаторы (аудиальные, визуальные,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кинестические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7.Использовать яркое, эмоциональное содержание, видеоряд(Т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слайды, плакаты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объяснение вести через образы).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8.Учитывая истощаемость ЦНС детей, проводить смену деятельности.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9.Создавать ситуацию успеха путём правильной тактики опросов и поощрений (не только оценкой, но и замечаниями типа «молодец», «умница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«отлично».)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704008"/>
            <a:ext cx="732232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СПЕЦИАЛИСТОВ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ПСИХОЛОГО – МЕДИКО – ПЕДАГОГИЧЕСКОМУ СОПРОВОЖДЕНИЮ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20948726">
            <a:off x="1115616" y="227687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17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88126" y="989760"/>
            <a:ext cx="8200608" cy="5136403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процесс, в рамках которого данное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сообщество обеспечивает условия для реализации социального потенциала каждого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индивида этого общества.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не перемешивание и не вживление кого-то «ненормального»  во  что-то «нормальное». это шаг  навстречу друг  другу  всех  разделённых.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1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89" y="321447"/>
            <a:ext cx="4527560" cy="62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9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16" y="445029"/>
            <a:ext cx="6954319" cy="62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 b="17477"/>
          <a:stretch/>
        </p:blipFill>
        <p:spPr>
          <a:xfrm>
            <a:off x="1260859" y="-86721"/>
            <a:ext cx="6263469" cy="6829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4318" y="4980517"/>
            <a:ext cx="1214446" cy="2616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Умнова И.А.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9068" y="4980516"/>
            <a:ext cx="1214446" cy="2616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НВысшее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988840"/>
            <a:ext cx="8131427" cy="433972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Диагностическое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Коррекционное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Аналитическое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Консультативно-просветительское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Профилактическое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2"/>
          <p:cNvSpPr>
            <a:spLocks noGrp="1"/>
          </p:cNvSpPr>
          <p:nvPr>
            <p:ph type="title"/>
          </p:nvPr>
        </p:nvSpPr>
        <p:spPr>
          <a:xfrm>
            <a:off x="854048" y="664839"/>
            <a:ext cx="7511879" cy="1035990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работы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619095" y="1916832"/>
            <a:ext cx="8110567" cy="4411728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решение следующих задач: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прогнозирование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возникновения трудностей при обучении, определение причин и механизмов уже возникших учебных проблем;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индивидуальных комплексных программ развития;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динамическое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изучение уровня умственного развития детей и результатов коррекционного воздействия;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индивидуальных и групповых коррекционных занятий;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отслеживание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соответствия выбранной программы, форм, методов и приёмов обучения реальным достижениям и уровню развития ребёнка;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консультирование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педагогов и родителей по проблемам развития, обучения и воспитания в соответствии с индивидуальными особенностями ребёнка.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4048" y="620688"/>
            <a:ext cx="7511879" cy="1152128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деятельности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учителя-дефектолога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2565" y="700833"/>
            <a:ext cx="7886130" cy="575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712564" y="1488528"/>
            <a:ext cx="7772400" cy="2085975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Дневник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(карта)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индивидуального сопровождения</a:t>
            </a:r>
          </a:p>
        </p:txBody>
      </p:sp>
    </p:spTree>
    <p:extLst>
      <p:ext uri="{BB962C8B-B14F-4D97-AF65-F5344CB8AC3E}">
        <p14:creationId xmlns:p14="http://schemas.microsoft.com/office/powerpoint/2010/main" val="7192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962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30009628</Template>
  <TotalTime>143</TotalTime>
  <Words>743</Words>
  <Application>Microsoft Office PowerPoint</Application>
  <PresentationFormat>Экран (4:3)</PresentationFormat>
  <Paragraphs>150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30009628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работы</vt:lpstr>
      <vt:lpstr>Содержание деятельности  учителя-дефектолога</vt:lpstr>
      <vt:lpstr>Презентация PowerPoint</vt:lpstr>
      <vt:lpstr>РАЗДЕЛ 1.  Сведения социального характера</vt:lpstr>
      <vt:lpstr>Презентация PowerPoint</vt:lpstr>
      <vt:lpstr>РАЗДЕЛ 3.  Психолого-педагогическая информация</vt:lpstr>
      <vt:lpstr>РАЗДЕЛ 3.  Психолого-педагогическая информация</vt:lpstr>
      <vt:lpstr>РАЗДЕЛ 3.  Психолого-педагогическая информация</vt:lpstr>
      <vt:lpstr>Презентация PowerPoint</vt:lpstr>
      <vt:lpstr>Презентация PowerPoint</vt:lpstr>
      <vt:lpstr>Цели коррекционных занятий:</vt:lpstr>
      <vt:lpstr>ПРОГРАММЫ и учебно-методические комплекты для детей с задержкой психического развития</vt:lpstr>
      <vt:lpstr>ПРОГРАММЫ и учебно-методические комплекты для детей с задержкой психического развития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18</cp:revision>
  <dcterms:created xsi:type="dcterms:W3CDTF">2011-02-10T08:18:09Z</dcterms:created>
  <dcterms:modified xsi:type="dcterms:W3CDTF">2011-02-11T08:57:21Z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TC300096281049</vt:lpwstr>
  </property>
</Properties>
</file>